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6" r:id="rId19"/>
    <p:sldId id="273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520FF-4A83-4761-8259-7C41792E8C03}" type="datetimeFigureOut">
              <a:rPr lang="it-IT" smtClean="0"/>
              <a:t>20/11/2023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E7-81E8-40E4-8236-1C25CDAA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46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520FF-4A83-4761-8259-7C41792E8C03}" type="datetimeFigureOut">
              <a:rPr lang="it-IT" smtClean="0"/>
              <a:t>20/11/2023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E7-81E8-40E4-8236-1C25CDAA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722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520FF-4A83-4761-8259-7C41792E8C03}" type="datetimeFigureOut">
              <a:rPr lang="it-IT" smtClean="0"/>
              <a:t>20/11/2023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E7-81E8-40E4-8236-1C25CDAA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14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520FF-4A83-4761-8259-7C41792E8C03}" type="datetimeFigureOut">
              <a:rPr lang="it-IT" smtClean="0"/>
              <a:t>20/11/2023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E7-81E8-40E4-8236-1C25CDAA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465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520FF-4A83-4761-8259-7C41792E8C03}" type="datetimeFigureOut">
              <a:rPr lang="it-IT" smtClean="0"/>
              <a:t>20/11/2023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E7-81E8-40E4-8236-1C25CDAA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21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520FF-4A83-4761-8259-7C41792E8C03}" type="datetimeFigureOut">
              <a:rPr lang="it-IT" smtClean="0"/>
              <a:t>20/11/2023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E7-81E8-40E4-8236-1C25CDAA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18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520FF-4A83-4761-8259-7C41792E8C03}" type="datetimeFigureOut">
              <a:rPr lang="it-IT" smtClean="0"/>
              <a:t>20/11/2023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E7-81E8-40E4-8236-1C25CDAA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432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520FF-4A83-4761-8259-7C41792E8C03}" type="datetimeFigureOut">
              <a:rPr lang="it-IT" smtClean="0"/>
              <a:t>20/11/2023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E7-81E8-40E4-8236-1C25CDAA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648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520FF-4A83-4761-8259-7C41792E8C03}" type="datetimeFigureOut">
              <a:rPr lang="it-IT" smtClean="0"/>
              <a:t>20/11/2023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E7-81E8-40E4-8236-1C25CDAA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70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520FF-4A83-4761-8259-7C41792E8C03}" type="datetimeFigureOut">
              <a:rPr lang="it-IT" smtClean="0"/>
              <a:t>20/11/2023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E7-81E8-40E4-8236-1C25CDAA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604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520FF-4A83-4761-8259-7C41792E8C03}" type="datetimeFigureOut">
              <a:rPr lang="it-IT" smtClean="0"/>
              <a:t>20/11/2023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441E7-81E8-40E4-8236-1C25CDAA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640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520FF-4A83-4761-8259-7C41792E8C03}" type="datetimeFigureOut">
              <a:rPr lang="it-IT" smtClean="0"/>
              <a:t>20/11/2023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441E7-81E8-40E4-8236-1C25CDAA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73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3600" b="1" dirty="0"/>
              <a:t>Il consumo di suolo in Campania e il disegno di legge urbanistica della giunta regionale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939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419100"/>
            <a:ext cx="1054417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05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419100"/>
            <a:ext cx="1054417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85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419100"/>
            <a:ext cx="1054417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09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419100"/>
            <a:ext cx="1054417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9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600" b="1" dirty="0"/>
              <a:t>Il </a:t>
            </a:r>
            <a:r>
              <a:rPr lang="it-IT" sz="3600" b="1" dirty="0" err="1"/>
              <a:t>ddl</a:t>
            </a:r>
            <a:r>
              <a:rPr lang="it-IT" sz="3600" b="1" dirty="0"/>
              <a:t> promuove dunque il consumo di suolo. </a:t>
            </a:r>
            <a:br>
              <a:rPr lang="it-IT" sz="3600" b="1" dirty="0"/>
            </a:br>
            <a:r>
              <a:rPr lang="it-IT" sz="3600" b="1" dirty="0"/>
              <a:t>Cos’altro prevede 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Cancella l’articolazione del piano urbanistico in componente strutturale e componente operativa che oggi può configurare la pianificazione come processo pubblico continuo e garantisce la preminenza delle tutele rispetto agli obiettivi economici privati: il PUC torna ad essere come il PRG, con i suoi noti inconvenienti</a:t>
            </a:r>
          </a:p>
          <a:p>
            <a:r>
              <a:rPr lang="it-IT" dirty="0"/>
              <a:t> </a:t>
            </a:r>
            <a:r>
              <a:rPr lang="it-IT" b="1" dirty="0"/>
              <a:t>Cancella il dimensionamento sul calcolo dei fabbisogni</a:t>
            </a:r>
          </a:p>
          <a:p>
            <a:r>
              <a:rPr lang="it-IT" dirty="0"/>
              <a:t>Cancella la possibilità di dichiarare inedificabile una zona e, forse, la stessa zonizzazione</a:t>
            </a:r>
          </a:p>
          <a:p>
            <a:r>
              <a:rPr lang="it-IT" b="1" dirty="0"/>
              <a:t>Cancella gli studi idrogeologici comunali preventivi alla redazione del PUC </a:t>
            </a:r>
            <a:r>
              <a:rPr lang="it-IT" dirty="0"/>
              <a:t>(in questi tempi di bombe d’acqua e di alluvioni è davvero irresponsabile)</a:t>
            </a:r>
          </a:p>
          <a:p>
            <a:r>
              <a:rPr lang="it-IT" dirty="0"/>
              <a:t>A che serve un piano così ? Decidono tutto i proprietari immobiliari</a:t>
            </a:r>
          </a:p>
          <a:p>
            <a:r>
              <a:rPr lang="it-IT" b="1" dirty="0"/>
              <a:t>Incostituzionale</a:t>
            </a:r>
            <a:r>
              <a:rPr lang="it-IT" dirty="0"/>
              <a:t> : in assenza del piano paesaggistico l’indiscriminata diffusione di nuovi volumi edilizi sabota l’attività statale di tutela del paesaggio e della biodiversità</a:t>
            </a:r>
          </a:p>
        </p:txBody>
      </p:sp>
    </p:spTree>
    <p:extLst>
      <p:ext uri="{BB962C8B-B14F-4D97-AF65-F5344CB8AC3E}">
        <p14:creationId xmlns:p14="http://schemas.microsoft.com/office/powerpoint/2010/main" val="4193315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600" b="1" dirty="0"/>
              <a:t>Cos’è secondo il </a:t>
            </a:r>
            <a:r>
              <a:rPr lang="it-IT" sz="3600" b="1" dirty="0" err="1"/>
              <a:t>ddl</a:t>
            </a:r>
            <a:r>
              <a:rPr lang="it-IT" sz="3600" b="1" dirty="0"/>
              <a:t> la «rigenerazione urbana» 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Una pura e semplice operazione edilizia. Gli edifici, ristrutturati e ampliati di 1/5 o sostituiti e ampliati di più di 1/3, quando tornano sul mercato costano molto di più. La rendita arricchisce proprietari e costruttori a spese dei cittadini; chi non può pagare sarà costretto a trasferimenti sempre più in periferia, sempre più lontano dai servizi (sostituzione sociale nei tessuti storici e nelle zone centrali)</a:t>
            </a:r>
          </a:p>
          <a:p>
            <a:r>
              <a:rPr lang="it-IT" dirty="0"/>
              <a:t>Occorrerebbe invece tenere insieme la riqualificazione dell’edificato e delle infrastrutture con il sostegno ai ceti disagiati, la promozione e l’inclusione sociale, l’educazione permanente, l’aggiornamento professionale, l’animazione culturale … : ma il </a:t>
            </a:r>
            <a:r>
              <a:rPr lang="it-IT" dirty="0" err="1"/>
              <a:t>ddl</a:t>
            </a:r>
            <a:r>
              <a:rPr lang="it-IT" dirty="0"/>
              <a:t> non ne fa parola</a:t>
            </a:r>
          </a:p>
        </p:txBody>
      </p:sp>
    </p:spTree>
    <p:extLst>
      <p:ext uri="{BB962C8B-B14F-4D97-AF65-F5344CB8AC3E}">
        <p14:creationId xmlns:p14="http://schemas.microsoft.com/office/powerpoint/2010/main" val="3142112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/>
              <a:t>Cos’altro trascura il disegno di legge 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/>
              <a:t>I mutamenti climatici</a:t>
            </a:r>
            <a:r>
              <a:rPr lang="it-IT" dirty="0"/>
              <a:t> : </a:t>
            </a:r>
            <a:r>
              <a:rPr lang="it-IT" dirty="0" err="1"/>
              <a:t>decarbonizzazione</a:t>
            </a:r>
            <a:r>
              <a:rPr lang="it-IT" dirty="0"/>
              <a:t>, energie alternative, isole di calore, innovazioni per il governo delle acque, riconversione ecologica delle produzioni ed economia circolare, infrastrutture verdi, trasporti intermodali e mobilità dolce  …</a:t>
            </a:r>
          </a:p>
          <a:p>
            <a:r>
              <a:rPr lang="it-IT" b="1" dirty="0"/>
              <a:t>La ricomposizione sociale</a:t>
            </a:r>
            <a:r>
              <a:rPr lang="it-IT" dirty="0"/>
              <a:t> in rapporto al diritto alla città e </a:t>
            </a:r>
            <a:r>
              <a:rPr lang="it-IT" b="1" dirty="0"/>
              <a:t>la politica della casa</a:t>
            </a:r>
          </a:p>
          <a:p>
            <a:r>
              <a:rPr lang="it-IT" b="1" dirty="0"/>
              <a:t>L’adeguamento delle dotazioni di spazi e servizi pubblici</a:t>
            </a:r>
            <a:r>
              <a:rPr lang="it-IT" dirty="0"/>
              <a:t> universalmente accessibili (e invece il </a:t>
            </a:r>
            <a:r>
              <a:rPr lang="it-IT" dirty="0" err="1"/>
              <a:t>ddl</a:t>
            </a:r>
            <a:r>
              <a:rPr lang="it-IT" dirty="0"/>
              <a:t> promuove la monetizzazione degli standard urbanistici)</a:t>
            </a:r>
          </a:p>
          <a:p>
            <a:r>
              <a:rPr lang="it-IT" b="1" dirty="0"/>
              <a:t>La programmazione coerente dei finanziamenti pubblici e l’articolazione dei servizi</a:t>
            </a:r>
            <a:r>
              <a:rPr lang="it-IT" dirty="0"/>
              <a:t> in rapporto alle criticità demografiche (anziani, lavoro femminile, lavoro giovanile, sanità …)</a:t>
            </a:r>
          </a:p>
        </p:txBody>
      </p:sp>
    </p:spTree>
    <p:extLst>
      <p:ext uri="{BB962C8B-B14F-4D97-AF65-F5344CB8AC3E}">
        <p14:creationId xmlns:p14="http://schemas.microsoft.com/office/powerpoint/2010/main" val="845368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Cosa sta a cuore al </a:t>
            </a:r>
            <a:r>
              <a:rPr lang="it-IT" b="1" dirty="0" err="1"/>
              <a:t>ddl</a:t>
            </a:r>
            <a:r>
              <a:rPr lang="it-IT" b="1" dirty="0"/>
              <a:t> ?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b="1" dirty="0"/>
              <a:t>La rendita immobiliare</a:t>
            </a:r>
            <a:r>
              <a:rPr lang="it-IT" dirty="0"/>
              <a:t> : ristrutturazione al 100% dei volumi industriali dismessi; incrementi volumetrici degli edifici esistenti; </a:t>
            </a:r>
            <a:r>
              <a:rPr lang="it-IT" dirty="0" err="1"/>
              <a:t>densificazione</a:t>
            </a:r>
            <a:r>
              <a:rPr lang="it-IT" dirty="0"/>
              <a:t> degli ambiti urbani centrali, dei siti panoramici, delle località turistiche ….</a:t>
            </a:r>
          </a:p>
          <a:p>
            <a:r>
              <a:rPr lang="it-IT" b="1" dirty="0"/>
              <a:t>Il «pascolo» speculativo delle autorimesse pertinenziali</a:t>
            </a:r>
            <a:r>
              <a:rPr lang="it-IT" dirty="0"/>
              <a:t> : la casa a Ponticelli e il garage pertinenziale a Posillipo (oppure la casa ad Acciaroli e il garage pertinenziale a Pioppi); i costruttori potranno costruire box auto che poi venderanno come pertinenze (se non ci riescono se la cavano con un’ammenda)</a:t>
            </a:r>
          </a:p>
          <a:p>
            <a:r>
              <a:rPr lang="it-IT" dirty="0"/>
              <a:t>Il raschiamento del fondo del barile della rendita : lo stenditoio sul terrazzo di copertura trasformabile in casa vacanze (l’alternativa della Campania ai tetti verdi o al fotovoltaico)</a:t>
            </a:r>
          </a:p>
        </p:txBody>
      </p:sp>
    </p:spTree>
    <p:extLst>
      <p:ext uri="{BB962C8B-B14F-4D97-AF65-F5344CB8AC3E}">
        <p14:creationId xmlns:p14="http://schemas.microsoft.com/office/powerpoint/2010/main" val="1180805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 Che produrrebbe il </a:t>
            </a:r>
            <a:r>
              <a:rPr lang="it-IT" dirty="0" err="1"/>
              <a:t>ddl</a:t>
            </a:r>
            <a:r>
              <a:rPr lang="it-IT" dirty="0"/>
              <a:t> ove approvato 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L’evaporazione della pianificazione territoriale e urbanistica</a:t>
            </a:r>
          </a:p>
          <a:p>
            <a:r>
              <a:rPr lang="it-IT" dirty="0"/>
              <a:t>La moltiplicazione dei progetti di trasformazione speculativa di pezzi di territorio selezionati secondo collusioni fra pubblico e privato</a:t>
            </a:r>
          </a:p>
          <a:p>
            <a:r>
              <a:rPr lang="it-IT" dirty="0"/>
              <a:t>La distribuzione clientelare delle risorse finanziarie gestite dalla Regione</a:t>
            </a:r>
          </a:p>
          <a:p>
            <a:r>
              <a:rPr lang="it-IT" dirty="0"/>
              <a:t>L’aggravamento degli squilibri, dell’alterazione climatica, del dissesto idrogeologico, del consumo di suolo, dello stravolgimento dei </a:t>
            </a:r>
            <a:r>
              <a:rPr lang="it-IT"/>
              <a:t>centri storici</a:t>
            </a:r>
            <a:endParaRPr lang="it-IT" dirty="0"/>
          </a:p>
          <a:p>
            <a:endParaRPr lang="it-IT" dirty="0"/>
          </a:p>
          <a:p>
            <a:r>
              <a:rPr lang="it-IT" b="1" dirty="0"/>
              <a:t>ORA ANCHE LA FACOLTÀ DI ARCHITETTURA PRENDE CHIARAMENTE LE DISTANZE</a:t>
            </a:r>
          </a:p>
        </p:txBody>
      </p:sp>
    </p:spTree>
    <p:extLst>
      <p:ext uri="{BB962C8B-B14F-4D97-AF65-F5344CB8AC3E}">
        <p14:creationId xmlns:p14="http://schemas.microsoft.com/office/powerpoint/2010/main" val="3275043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Se avete un’ombra di  civismo</a:t>
            </a:r>
            <a:r>
              <a:rPr lang="it-IT" b="1"/>
              <a:t>, interrompete </a:t>
            </a:r>
            <a:r>
              <a:rPr lang="it-IT" b="1" dirty="0"/>
              <a:t>l’esame del disegno di legge !</a:t>
            </a: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186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508" y="37877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/>
              <a:t>Dati essenziali alla data del 2022 o relativi al biennio 2021-22</a:t>
            </a:r>
            <a:br>
              <a:rPr lang="it-IT" sz="3600" dirty="0"/>
            </a:br>
            <a:r>
              <a:rPr lang="it-IT" sz="3600" dirty="0"/>
              <a:t>(fonte: Rapporto ISPRA 2023)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657315"/>
              </p:ext>
            </p:extLst>
          </p:nvPr>
        </p:nvGraphicFramePr>
        <p:xfrm>
          <a:off x="2333766" y="1951629"/>
          <a:ext cx="7956648" cy="4442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0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0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1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1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16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783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Ambito territoriale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capoluogo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Suolo consumato al 2022 (%)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Suolo consumato al 2022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(kmq)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Suolo consumato nel biennio 2021-22 (ettari)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provincia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Avellino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7,36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FF0000"/>
                          </a:solidFill>
                          <a:effectLst/>
                        </a:rPr>
                        <a:t>205</a:t>
                      </a:r>
                      <a:endParaRPr lang="it-IT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79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provincia 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Benevento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7,31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151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FF0000"/>
                          </a:solidFill>
                          <a:effectLst/>
                        </a:rPr>
                        <a:t>134</a:t>
                      </a:r>
                      <a:endParaRPr lang="it-IT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provincia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Caserta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10,40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275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130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città metropolitana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Napoli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FF0000"/>
                          </a:solidFill>
                          <a:effectLst/>
                        </a:rPr>
                        <a:t>34,71</a:t>
                      </a:r>
                      <a:endParaRPr lang="it-IT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407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105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provincia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Salerno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7,95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391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109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regione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Campania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FF0000"/>
                          </a:solidFill>
                          <a:effectLst/>
                        </a:rPr>
                        <a:t>10,52</a:t>
                      </a:r>
                      <a:endParaRPr lang="it-IT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1430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557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473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3111690" y="68743"/>
            <a:ext cx="4981432" cy="7027332"/>
            <a:chOff x="2361" y="815"/>
            <a:chExt cx="1943" cy="2741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61" y="815"/>
              <a:ext cx="1943" cy="2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" y="815"/>
              <a:ext cx="1944" cy="2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3819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108" y="0"/>
            <a:ext cx="4861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53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108" y="0"/>
            <a:ext cx="4861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36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676" y="0"/>
            <a:ext cx="4858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6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b="1" dirty="0"/>
              <a:t>Cosa prevede il </a:t>
            </a:r>
            <a:r>
              <a:rPr lang="it-IT" sz="2800" b="1" dirty="0" err="1"/>
              <a:t>ddl</a:t>
            </a:r>
            <a:r>
              <a:rPr lang="it-IT" sz="2800" b="1" dirty="0"/>
              <a:t> della giunta regionale per il consumo d</a:t>
            </a:r>
            <a:r>
              <a:rPr lang="it-IT" sz="2800" dirty="0"/>
              <a:t>i </a:t>
            </a:r>
            <a:r>
              <a:rPr lang="it-IT" sz="2800" b="1" dirty="0"/>
              <a:t>suolo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sz="2400" dirty="0"/>
              <a:t>Dichiara di voler contenere il consumo di suolo</a:t>
            </a:r>
          </a:p>
          <a:p>
            <a:r>
              <a:rPr lang="it-IT" sz="2400" dirty="0"/>
              <a:t>Prevede la rigenerazione urbana nel «territorio urbanizzato» (descritto però solo in termini qualitativi e generici)</a:t>
            </a:r>
          </a:p>
          <a:p>
            <a:r>
              <a:rPr lang="it-IT" sz="2400" dirty="0"/>
              <a:t>Fissa gli incentivi relativi: incremento del 20% del volume in caso di ristrutturazione di uno o più edifici esistenti; incremento del 35% in caso di demolizione e ricostruzione; nel quadro di un </a:t>
            </a:r>
            <a:r>
              <a:rPr lang="it-IT" sz="2400" i="1" dirty="0"/>
              <a:t>programma di rigenerazione urbana </a:t>
            </a:r>
            <a:r>
              <a:rPr lang="it-IT" sz="2400" dirty="0"/>
              <a:t>è ammesso poi un ulteriore 15%</a:t>
            </a:r>
          </a:p>
          <a:p>
            <a:r>
              <a:rPr lang="it-IT" sz="2400" dirty="0"/>
              <a:t>Tali incentivi sono poi ammessi anche nei centri storici ‘limitatamente’ agli edifici, non vincolati come monumenti, che siano stati costruiti o ampliati o ristrutturati dopo il 1967</a:t>
            </a:r>
          </a:p>
          <a:p>
            <a:r>
              <a:rPr lang="it-IT" sz="2400" dirty="0"/>
              <a:t>E i </a:t>
            </a:r>
            <a:r>
              <a:rPr lang="it-IT" sz="2400" i="1" dirty="0"/>
              <a:t>programmi di rigenerazione urbana</a:t>
            </a:r>
            <a:r>
              <a:rPr lang="it-IT" sz="2400" dirty="0"/>
              <a:t> sono soprattutto di iniziativa privata e </a:t>
            </a:r>
            <a:r>
              <a:rPr lang="it-IT" sz="2400" b="1" dirty="0"/>
              <a:t>ammessi anche nelle zone agricole dove esistano «uno o più edifici non direttamente connessi con la coltivazione dei fondi»</a:t>
            </a:r>
            <a:r>
              <a:rPr lang="it-IT" sz="2400" dirty="0"/>
              <a:t> -&gt; vediamo che significa %</a:t>
            </a:r>
          </a:p>
        </p:txBody>
      </p:sp>
    </p:spTree>
    <p:extLst>
      <p:ext uri="{BB962C8B-B14F-4D97-AF65-F5344CB8AC3E}">
        <p14:creationId xmlns:p14="http://schemas.microsoft.com/office/powerpoint/2010/main" val="943460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419100"/>
            <a:ext cx="1054417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73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419100"/>
            <a:ext cx="1054417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576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827</Words>
  <Application>Microsoft Office PowerPoint</Application>
  <PresentationFormat>Widescreen</PresentationFormat>
  <Paragraphs>73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di Office</vt:lpstr>
      <vt:lpstr>Il consumo di suolo in Campania e il disegno di legge urbanistica della giunta regionale</vt:lpstr>
      <vt:lpstr>Dati essenziali alla data del 2022 o relativi al biennio 2021-22 (fonte: Rapporto ISPRA 2023)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Cosa prevede il ddl della giunta regionale per il consumo di suolo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ddl promuove dunque il consumo di suolo.  Cos’altro prevede ?</vt:lpstr>
      <vt:lpstr>Cos’è secondo il ddl la «rigenerazione urbana» ?</vt:lpstr>
      <vt:lpstr>Cos’altro trascura il disegno di legge ?</vt:lpstr>
      <vt:lpstr>Cosa sta a cuore al ddl ?</vt:lpstr>
      <vt:lpstr> Che produrrebbe il ddl ove approvato ?</vt:lpstr>
      <vt:lpstr>Se avete un’ombra di  civismo, interrompete l’esame del disegno di legge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consumo di suolo in Campania  e il disegno di legge urbanistica della giunta regionale</dc:title>
  <dc:creator>Alessandro Dal Piaz</dc:creator>
  <cp:lastModifiedBy>Gianfranco Nappi</cp:lastModifiedBy>
  <cp:revision>30</cp:revision>
  <dcterms:created xsi:type="dcterms:W3CDTF">2023-11-07T15:05:39Z</dcterms:created>
  <dcterms:modified xsi:type="dcterms:W3CDTF">2023-11-20T11:33:28Z</dcterms:modified>
</cp:coreProperties>
</file>